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90" r:id="rId3"/>
    <p:sldId id="257" r:id="rId4"/>
    <p:sldId id="279" r:id="rId5"/>
    <p:sldId id="277" r:id="rId6"/>
    <p:sldId id="297" r:id="rId7"/>
    <p:sldId id="272" r:id="rId8"/>
    <p:sldId id="283" r:id="rId9"/>
    <p:sldId id="296" r:id="rId10"/>
    <p:sldId id="291" r:id="rId11"/>
    <p:sldId id="292" r:id="rId12"/>
    <p:sldId id="293" r:id="rId13"/>
    <p:sldId id="294" r:id="rId14"/>
    <p:sldId id="295" r:id="rId15"/>
    <p:sldId id="284" r:id="rId16"/>
    <p:sldId id="275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70"/>
            <p14:sldId id="290"/>
            <p14:sldId id="257"/>
            <p14:sldId id="279"/>
            <p14:sldId id="277"/>
            <p14:sldId id="297"/>
            <p14:sldId id="272"/>
            <p14:sldId id="283"/>
            <p14:sldId id="296"/>
            <p14:sldId id="291"/>
            <p14:sldId id="292"/>
            <p14:sldId id="293"/>
            <p14:sldId id="294"/>
            <p14:sldId id="295"/>
            <p14:sldId id="284"/>
            <p14:sldId id="275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pPr/>
              <a:t>21.01.2019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916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06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150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7624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647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95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8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92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65B63-23B5-42B7-BD8D-C6589F8D484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97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383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389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335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221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25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emf"/><Relationship Id="rId4" Type="http://schemas.openxmlformats.org/officeDocument/2006/relationships/hyperlink" Target="https://tiny.pl/txqj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1.emf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7006" y="1290725"/>
            <a:ext cx="10481441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DOSKONALENIE TRENERÓW WSPOMAGANIA OŚWIATY</a:t>
            </a:r>
          </a:p>
          <a:p>
            <a:pPr marL="0" indent="0" algn="ctr">
              <a:buNone/>
            </a:pPr>
            <a:r>
              <a:rPr lang="pl-PL" sz="2400" dirty="0"/>
              <a:t>W ZAKRESIE WSPOMAGANIA </a:t>
            </a:r>
            <a:r>
              <a:rPr lang="pl-PL" sz="2400" dirty="0" smtClean="0"/>
              <a:t>SZKÓŁ W ROZWOJU KOMPETENCJI MATEMATYCZNO-PRZYRODNICZYCH – </a:t>
            </a:r>
            <a:r>
              <a:rPr lang="pl-PL" sz="2400" dirty="0"/>
              <a:t>I</a:t>
            </a:r>
            <a:r>
              <a:rPr lang="pl-PL" sz="2400" dirty="0" smtClean="0"/>
              <a:t> ETAP </a:t>
            </a:r>
            <a:r>
              <a:rPr lang="pl-PL" sz="2400" dirty="0"/>
              <a:t>EDUKACYJNY 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        Moduł </a:t>
            </a:r>
            <a:r>
              <a:rPr lang="pl-PL" sz="2400" dirty="0" smtClean="0"/>
              <a:t>V</a:t>
            </a:r>
          </a:p>
          <a:p>
            <a:pPr marL="0" indent="0">
              <a:buNone/>
            </a:pPr>
            <a:r>
              <a:rPr lang="pl-PL" sz="2400" b="1" dirty="0"/>
              <a:t>Strategie nauczania/uczenia się oraz formy pracy służące rozwojowi kompetencji </a:t>
            </a:r>
            <a:r>
              <a:rPr lang="pl-PL" sz="2400" b="1" dirty="0" smtClean="0"/>
              <a:t>matematyczno-przyrodniczych </a:t>
            </a:r>
            <a:r>
              <a:rPr lang="pl-PL" sz="2400" b="1" smtClean="0"/>
              <a:t>na I</a:t>
            </a:r>
            <a:r>
              <a:rPr lang="pl-PL" sz="2400" b="1" dirty="0" smtClean="0"/>
              <a:t> etapie edukacyjnym.</a:t>
            </a:r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96569"/>
            <a:ext cx="7327261" cy="145962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9053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2048892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8E301AE5-3EA2-4624-A219-A080409B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812" y="1731351"/>
            <a:ext cx="8457133" cy="395976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900" dirty="0"/>
              <a:t>Rozporządzenie Ministra Edukacji </a:t>
            </a:r>
            <a:r>
              <a:rPr lang="pl-PL" sz="1900" dirty="0" smtClean="0"/>
              <a:t>Narodowej z dnia </a:t>
            </a:r>
            <a:r>
              <a:rPr lang="pl-PL" sz="1900" dirty="0"/>
              <a:t>11 sierpnia </a:t>
            </a:r>
            <a:r>
              <a:rPr lang="pl-PL" sz="1900" dirty="0" smtClean="0"/>
              <a:t>2017 w sprawie </a:t>
            </a:r>
            <a:r>
              <a:rPr lang="pl-PL" sz="1900" dirty="0"/>
              <a:t>wymagań wobec </a:t>
            </a:r>
            <a:r>
              <a:rPr lang="pl-PL" sz="1900" dirty="0" smtClean="0"/>
              <a:t>szkół i placówek</a:t>
            </a:r>
            <a:endParaRPr lang="pl-PL" sz="19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900" dirty="0"/>
              <a:t>Rozporządzenie Ministra Edukacji </a:t>
            </a:r>
            <a:r>
              <a:rPr lang="pl-PL" sz="1900" dirty="0" smtClean="0"/>
              <a:t>Narodowej z dnia </a:t>
            </a:r>
            <a:r>
              <a:rPr lang="pl-PL" sz="1900" dirty="0"/>
              <a:t>17 czerwca 2016 zmieniające </a:t>
            </a:r>
            <a:r>
              <a:rPr lang="pl-PL" sz="1900" dirty="0" smtClean="0"/>
              <a:t>rozporządzenie w sprawie </a:t>
            </a:r>
            <a:r>
              <a:rPr lang="pl-PL" sz="1900" dirty="0"/>
              <a:t>podstawy programowej wychowania przedszkolnego oraz kształcenia </a:t>
            </a:r>
            <a:r>
              <a:rPr lang="pl-PL" sz="1900" dirty="0" smtClean="0"/>
              <a:t>ogólnego w poszczególnych </a:t>
            </a:r>
            <a:r>
              <a:rPr lang="pl-PL" sz="1900" dirty="0"/>
              <a:t>typach szkół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900" dirty="0"/>
              <a:t>Kierunki realizacji polityki oświatowej państwa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900" b="1" dirty="0"/>
              <a:t>Dokumenty wewnątrzszkolne: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900" dirty="0"/>
              <a:t>koncepcja pracy szkoły, program wychowawczy, program </a:t>
            </a:r>
            <a:r>
              <a:rPr lang="pl-PL" sz="1900" dirty="0" smtClean="0"/>
              <a:t>profilaktyki i wyników </a:t>
            </a:r>
            <a:r>
              <a:rPr lang="pl-PL" sz="1900" dirty="0"/>
              <a:t>ewaluacji wewnętrznej.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74617" y="1085020"/>
            <a:ext cx="10565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u="sng" dirty="0" smtClean="0"/>
              <a:t>Organizacja pracy na zajęciach matematyczno-przyrodniczych z uczniami o specjalnych i specyficznych potrzebach edukacyjnych </a:t>
            </a:r>
            <a:r>
              <a:rPr lang="pl-PL" b="1" u="sng" dirty="0"/>
              <a:t>– </a:t>
            </a:r>
            <a:r>
              <a:rPr lang="pl-PL" b="1" u="sng" dirty="0" smtClean="0"/>
              <a:t>akty prawne i dokumenty, które regulują działania w tym zakresie.</a:t>
            </a:r>
            <a:endParaRPr lang="pl-PL" b="1" u="sng" dirty="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9222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6852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Ministerstwo Edukacji Narodowej wprowadziło szereg </a:t>
            </a:r>
            <a:r>
              <a:rPr lang="pl-PL" dirty="0" smtClean="0"/>
              <a:t>zmian w prawie</a:t>
            </a:r>
            <a:r>
              <a:rPr lang="pl-PL" dirty="0"/>
              <a:t>, których głównym celem jest włączenie </a:t>
            </a:r>
            <a:r>
              <a:rPr lang="pl-PL" dirty="0" smtClean="0"/>
              <a:t>uczniów z różnymi </a:t>
            </a:r>
            <a:r>
              <a:rPr lang="pl-PL" dirty="0"/>
              <a:t>potrzebami edukacyjnymi (mających </a:t>
            </a:r>
            <a:r>
              <a:rPr lang="pl-PL" dirty="0" smtClean="0"/>
              <a:t>problem z funkcjonowaniem w przedszkolu</a:t>
            </a:r>
            <a:r>
              <a:rPr lang="pl-PL" dirty="0"/>
              <a:t>, szkole, placówce) do grupy </a:t>
            </a:r>
            <a:r>
              <a:rPr lang="pl-PL" dirty="0" smtClean="0"/>
              <a:t>rówieśniczej i zapewnienie </a:t>
            </a:r>
            <a:r>
              <a:rPr lang="pl-PL" dirty="0"/>
              <a:t>im wszechstronnego </a:t>
            </a:r>
            <a:r>
              <a:rPr lang="pl-PL" dirty="0" smtClean="0"/>
              <a:t>wsparcia.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Priorytetem </a:t>
            </a:r>
            <a:r>
              <a:rPr lang="pl-PL" dirty="0"/>
              <a:t>działań powinno być dążenie do pełnego </a:t>
            </a:r>
            <a:r>
              <a:rPr lang="pl-PL" dirty="0" smtClean="0"/>
              <a:t>włączenia i integracji ucznia z rówieśnikami</a:t>
            </a:r>
            <a:r>
              <a:rPr lang="pl-PL" dirty="0"/>
              <a:t>, przez wspomaganie jego rozwoju, </a:t>
            </a:r>
            <a:r>
              <a:rPr lang="pl-PL" dirty="0" smtClean="0"/>
              <a:t>indywidualizację i wspieranie </a:t>
            </a:r>
            <a:r>
              <a:rPr lang="pl-PL" dirty="0"/>
              <a:t>go podczas </a:t>
            </a:r>
            <a:r>
              <a:rPr lang="pl-PL" dirty="0" smtClean="0"/>
              <a:t>zajęć z klasą</a:t>
            </a:r>
            <a:r>
              <a:rPr lang="pl-PL" dirty="0"/>
              <a:t>, oraz poprzez likwidowanie </a:t>
            </a:r>
            <a:r>
              <a:rPr lang="pl-PL" dirty="0" smtClean="0"/>
              <a:t>barier i ograniczeń </a:t>
            </a:r>
            <a:r>
              <a:rPr lang="pl-PL" dirty="0"/>
              <a:t>utrudniających funkcjonowanie </a:t>
            </a:r>
            <a:r>
              <a:rPr lang="pl-PL" dirty="0" smtClean="0"/>
              <a:t>dziecka w grupie rówieśniczej i uczestnictwo w życiu </a:t>
            </a:r>
            <a:r>
              <a:rPr lang="pl-PL" dirty="0"/>
              <a:t>szkoły.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5836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5350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Definicje zaproponowane przez Zespół Ekspertów ds. Specjalnych Potrzeb Edukacyjnych, </a:t>
            </a:r>
            <a:r>
              <a:rPr lang="pl-PL" b="1" dirty="0" smtClean="0"/>
              <a:t>powołany w 2008 </a:t>
            </a:r>
            <a:r>
              <a:rPr lang="pl-PL" b="1" dirty="0"/>
              <a:t>roku przez ministra edukacji narodowej: </a:t>
            </a:r>
          </a:p>
          <a:p>
            <a:pPr marL="0" indent="0">
              <a:buNone/>
            </a:pPr>
            <a:r>
              <a:rPr lang="pl-PL" dirty="0" smtClean="0"/>
              <a:t>Dzieci i młodzież </a:t>
            </a:r>
            <a:r>
              <a:rPr lang="pl-PL" dirty="0"/>
              <a:t>ze specjalnymi potrzebami </a:t>
            </a:r>
            <a:r>
              <a:rPr lang="pl-PL" dirty="0" smtClean="0"/>
              <a:t>rozwojowymi i edukacyjnymi </a:t>
            </a:r>
            <a:r>
              <a:rPr lang="pl-PL" dirty="0"/>
              <a:t>to te, u których stwierdza się spektrum objawów utrudniających lub uniemożliwiających funkcjonowanie: ruchowe, sensoryczne, poznawcze</a:t>
            </a:r>
            <a:r>
              <a:rPr lang="pl-PL" dirty="0" smtClean="0"/>
              <a:t>, w zakresie </a:t>
            </a:r>
            <a:r>
              <a:rPr lang="pl-PL" dirty="0"/>
              <a:t>komunikacji, emocjonalno-społeczne i/lub psychiczne, wpływających na jakość </a:t>
            </a:r>
            <a:r>
              <a:rPr lang="pl-PL" dirty="0" smtClean="0"/>
              <a:t>życia i pełnienie </a:t>
            </a:r>
            <a:r>
              <a:rPr lang="pl-PL" dirty="0"/>
              <a:t>ról społecznych teraz </a:t>
            </a:r>
            <a:r>
              <a:rPr lang="pl-PL" dirty="0" smtClean="0"/>
              <a:t>i/lub w przyszłości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 smtClean="0"/>
              <a:t>Dzieci i młodzież </a:t>
            </a:r>
            <a:r>
              <a:rPr lang="pl-PL" dirty="0"/>
              <a:t>ze specjalnymi potrzebami </a:t>
            </a:r>
            <a:r>
              <a:rPr lang="pl-PL" dirty="0" smtClean="0"/>
              <a:t>rozwojowymi i edukacyjnymi </a:t>
            </a:r>
            <a:r>
              <a:rPr lang="pl-PL" dirty="0"/>
              <a:t>to te, u których stwierdza się zagrożenie niepełnosprawnością, wszelkie dysfunkcje, dysharmonie lub niesprawności mogące mieć negatywny wpływ na dalszy rozwój.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85552"/>
            <a:ext cx="7327261" cy="147063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2278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specjalne potrzeby edukacyjne </a:t>
            </a:r>
            <a:r>
              <a:rPr lang="pl-PL" dirty="0"/>
              <a:t>– obejmują potrzeby uczniów, którzy </a:t>
            </a:r>
          </a:p>
          <a:p>
            <a:pPr marL="0" indent="0">
              <a:buNone/>
            </a:pPr>
            <a:r>
              <a:rPr lang="pl-PL" dirty="0"/>
              <a:t>na podstawie </a:t>
            </a:r>
            <a:r>
              <a:rPr lang="pl-PL" b="1" dirty="0"/>
              <a:t>opinii</a:t>
            </a:r>
            <a:r>
              <a:rPr lang="pl-PL" dirty="0"/>
              <a:t>, orzeczenia poradni psychologiczno-pedagogicznej </a:t>
            </a:r>
          </a:p>
          <a:p>
            <a:pPr marL="0" indent="0">
              <a:buNone/>
            </a:pPr>
            <a:r>
              <a:rPr lang="pl-PL" dirty="0"/>
              <a:t>lub </a:t>
            </a:r>
            <a:r>
              <a:rPr lang="pl-PL" b="1" dirty="0"/>
              <a:t>rozpoznania</a:t>
            </a:r>
            <a:r>
              <a:rPr lang="pl-PL" dirty="0"/>
              <a:t> przedszkola, szkoły lub placówki wymagają objęcia </a:t>
            </a:r>
          </a:p>
          <a:p>
            <a:pPr marL="0" indent="0">
              <a:buNone/>
            </a:pPr>
            <a:r>
              <a:rPr lang="pl-PL" dirty="0"/>
              <a:t>pomocą psychologiczno-pedagogiczną. Dostosowanie warunków </a:t>
            </a:r>
          </a:p>
          <a:p>
            <a:pPr marL="0" indent="0">
              <a:buNone/>
            </a:pPr>
            <a:r>
              <a:rPr lang="pl-PL" dirty="0"/>
              <a:t>edukacyjnych, wymagań </a:t>
            </a:r>
            <a:r>
              <a:rPr lang="pl-PL" dirty="0" smtClean="0"/>
              <a:t>edukacyjnych i organizacji </a:t>
            </a:r>
            <a:r>
              <a:rPr lang="pl-PL" dirty="0"/>
              <a:t>procesu kształcenia </a:t>
            </a:r>
          </a:p>
          <a:p>
            <a:pPr marL="0" indent="0">
              <a:buNone/>
            </a:pPr>
            <a:r>
              <a:rPr lang="pl-PL" dirty="0"/>
              <a:t>może być wdrażane jednocześnie </a:t>
            </a:r>
            <a:r>
              <a:rPr lang="pl-PL" dirty="0" smtClean="0"/>
              <a:t>lub w zakresie </a:t>
            </a:r>
            <a:r>
              <a:rPr lang="pl-PL" dirty="0"/>
              <a:t>odpowiadającym </a:t>
            </a:r>
          </a:p>
          <a:p>
            <a:pPr marL="0" indent="0">
              <a:buNone/>
            </a:pPr>
            <a:r>
              <a:rPr lang="pl-PL" dirty="0"/>
              <a:t>bieżącym potrzebom ucznia.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841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hlinkClick r:id="rId4"/>
              </a:rPr>
              <a:t>https://tiny.pl/txqj4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85552"/>
            <a:ext cx="7327261" cy="14706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318C85CD-F899-4775-ADC0-BC3A2BDA378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3632" y="1147408"/>
            <a:ext cx="6531957" cy="426605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64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85552"/>
            <a:ext cx="7327261" cy="14706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46AD6013-5304-49BB-BA15-9DDD8D309A0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3078" y="5349324"/>
            <a:ext cx="5121676" cy="301600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116098" y="1330884"/>
            <a:ext cx="7026062" cy="401943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183844" y="1018181"/>
            <a:ext cx="9958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Postawa nauczyciela a potrzeby uczniów ze specjalnymi potrzebami edukacyjnymi</a:t>
            </a:r>
            <a:endParaRPr lang="pl-PL" sz="20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082722" y="15327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latin typeface="Roboto"/>
              </a:rPr>
              <a:t>Zapraszam na film:</a:t>
            </a:r>
          </a:p>
          <a:p>
            <a:endParaRPr lang="pl-PL" b="0" i="0" dirty="0">
              <a:effectLst/>
              <a:latin typeface="Roboto"/>
            </a:endParaRPr>
          </a:p>
          <a:p>
            <a:r>
              <a:rPr lang="pl-PL" dirty="0">
                <a:latin typeface="Roboto"/>
              </a:rPr>
              <a:t>https://tiny.pl/txr6h</a:t>
            </a:r>
            <a:endParaRPr lang="pl-PL" b="0" i="0" dirty="0">
              <a:effectLst/>
              <a:latin typeface="Roboto"/>
            </a:endParaRP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4070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="" xmlns:a16="http://schemas.microsoft.com/office/drawing/2014/main" id="{9A7D3458-2160-4722-9886-817ECE38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577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Modele rozwoju zawodowego:</a:t>
            </a:r>
            <a:endParaRPr lang="pl-PL" sz="32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74534"/>
            <a:ext cx="7327261" cy="1481655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845509"/>
              </p:ext>
            </p:extLst>
          </p:nvPr>
        </p:nvGraphicFramePr>
        <p:xfrm>
          <a:off x="400279" y="1479221"/>
          <a:ext cx="11391442" cy="4008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95721"/>
                <a:gridCol w="5695721"/>
              </a:tblGrid>
              <a:tr h="249488">
                <a:tc>
                  <a:txBody>
                    <a:bodyPr/>
                    <a:lstStyle/>
                    <a:p>
                      <a:pPr marR="539750" algn="just">
                        <a:lnSpc>
                          <a:spcPct val="150000"/>
                        </a:lnSpc>
                      </a:pPr>
                      <a:r>
                        <a:rPr lang="pl-PL" sz="1100" dirty="0" smtClean="0">
                          <a:effectLst/>
                        </a:rPr>
                        <a:t>Fazy w nastawieniu </a:t>
                      </a:r>
                      <a:r>
                        <a:rPr lang="pl-PL" sz="1100" dirty="0">
                          <a:effectLst/>
                        </a:rPr>
                        <a:t>zawodowym nauczyciela wg F. Fullera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R="539750" algn="just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Etapy rozwoju zawodowego nauczyciela wg S. </a:t>
                      </a:r>
                      <a:r>
                        <a:rPr lang="pl-PL" sz="1100" dirty="0" err="1">
                          <a:effectLst/>
                        </a:rPr>
                        <a:t>Feiman-Nemser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</a:tr>
              <a:tr h="997954">
                <a:tc>
                  <a:txBody>
                    <a:bodyPr/>
                    <a:lstStyle/>
                    <a:p>
                      <a:pPr marR="539750" algn="l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Nastawienie na przetrwanie.</a:t>
                      </a:r>
                      <a:endParaRPr lang="pl-PL" sz="1000" dirty="0">
                        <a:effectLst/>
                      </a:endParaRPr>
                    </a:p>
                    <a:p>
                      <a:pPr marR="539750" algn="l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Nauczyciel koncentruje się na tym , jak </a:t>
                      </a:r>
                      <a:r>
                        <a:rPr lang="pl-PL" sz="1100" dirty="0" smtClean="0">
                          <a:effectLst/>
                        </a:rPr>
                        <a:t>wypada w stosunkach </a:t>
                      </a:r>
                      <a:r>
                        <a:rPr lang="pl-PL" sz="1100" dirty="0">
                          <a:effectLst/>
                        </a:rPr>
                        <a:t>interpersonalnych oraz czy jego uczniowie </a:t>
                      </a:r>
                      <a:r>
                        <a:rPr lang="pl-PL" sz="1100" dirty="0" smtClean="0">
                          <a:effectLst/>
                        </a:rPr>
                        <a:t> i przełożeni </a:t>
                      </a:r>
                      <a:r>
                        <a:rPr lang="pl-PL" sz="1100" dirty="0">
                          <a:effectLst/>
                        </a:rPr>
                        <a:t>go </a:t>
                      </a:r>
                      <a:r>
                        <a:rPr lang="pl-PL" sz="1100" dirty="0" smtClean="0">
                          <a:effectLst/>
                        </a:rPr>
                        <a:t>lubią i akceptują</a:t>
                      </a:r>
                      <a:r>
                        <a:rPr lang="pl-PL" sz="1100" dirty="0">
                          <a:effectLst/>
                        </a:rPr>
                        <a:t>. Najwięcej energii przeznacza na utrzymanie kontroli nad klasą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R="539750" algn="l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Etap początkowy przetrwania.</a:t>
                      </a:r>
                      <a:endParaRPr lang="pl-PL" sz="1000" dirty="0">
                        <a:effectLst/>
                      </a:endParaRPr>
                    </a:p>
                    <a:p>
                      <a:pPr marR="539750" algn="l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Znajomość procesu kształcenia oraz szkoły ograniczona jest do tego , co było dostępne podczas studiów. Następuje weryfikacja wiedzy </a:t>
                      </a:r>
                      <a:r>
                        <a:rPr lang="pl-PL" sz="1100" dirty="0" smtClean="0">
                          <a:effectLst/>
                        </a:rPr>
                        <a:t>z rzeczywistością</a:t>
                      </a:r>
                      <a:r>
                        <a:rPr lang="pl-PL" sz="1100" dirty="0">
                          <a:effectLst/>
                        </a:rPr>
                        <a:t>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</a:tr>
              <a:tr h="1266141">
                <a:tc>
                  <a:txBody>
                    <a:bodyPr/>
                    <a:lstStyle/>
                    <a:p>
                      <a:pPr marR="539750" algn="l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Nastawienie na sytuację dydaktyczną.</a:t>
                      </a:r>
                      <a:endParaRPr lang="pl-PL" sz="1000" dirty="0">
                        <a:effectLst/>
                      </a:endParaRPr>
                    </a:p>
                    <a:p>
                      <a:pPr marR="539750" algn="l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Nauczyciel wykonuje nawykowo wiele czynności, jakich wymagają </a:t>
                      </a:r>
                      <a:r>
                        <a:rPr lang="pl-PL" sz="1100" dirty="0" smtClean="0">
                          <a:effectLst/>
                        </a:rPr>
                        <a:t>interakcje z uczniami i sprawowanie </a:t>
                      </a:r>
                      <a:r>
                        <a:rPr lang="pl-PL" sz="1100" dirty="0">
                          <a:effectLst/>
                        </a:rPr>
                        <a:t>kontroli nad klasą. </a:t>
                      </a:r>
                      <a:r>
                        <a:rPr lang="pl-PL" sz="1100" dirty="0" smtClean="0">
                          <a:effectLst/>
                        </a:rPr>
                        <a:t>Uwaga i energia </a:t>
                      </a:r>
                      <a:r>
                        <a:rPr lang="pl-PL" sz="1100" dirty="0">
                          <a:effectLst/>
                        </a:rPr>
                        <a:t>przenosi się na sam proces nauczania. Uczy się radzić </a:t>
                      </a:r>
                      <a:r>
                        <a:rPr lang="pl-PL" sz="1100" dirty="0" smtClean="0">
                          <a:effectLst/>
                        </a:rPr>
                        <a:t>sobie z presją czasu i rzeczywistością szkolną (przepełnione </a:t>
                      </a:r>
                      <a:r>
                        <a:rPr lang="pl-PL" sz="1100" dirty="0">
                          <a:effectLst/>
                        </a:rPr>
                        <a:t>klasy, niewystarczające pomoce…).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R="539750" algn="l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Etap konsolidacji.</a:t>
                      </a:r>
                      <a:endParaRPr lang="pl-PL" sz="1000" dirty="0">
                        <a:effectLst/>
                      </a:endParaRPr>
                    </a:p>
                    <a:p>
                      <a:pPr marR="539750" algn="l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Nauczyciel staje się bardziej pewny swoich umiejętności </a:t>
                      </a:r>
                      <a:r>
                        <a:rPr lang="pl-PL" sz="1100" dirty="0" smtClean="0">
                          <a:effectLst/>
                        </a:rPr>
                        <a:t>nauczania i radzenia sobie z uczniami</a:t>
                      </a:r>
                      <a:r>
                        <a:rPr lang="pl-PL" sz="1100" dirty="0">
                          <a:effectLst/>
                        </a:rPr>
                        <a:t>.  Cele </a:t>
                      </a:r>
                      <a:r>
                        <a:rPr lang="pl-PL" sz="1100" dirty="0" smtClean="0">
                          <a:effectLst/>
                        </a:rPr>
                        <a:t>osobiste i dydaktyczne </a:t>
                      </a:r>
                      <a:r>
                        <a:rPr lang="pl-PL" sz="1100" dirty="0">
                          <a:effectLst/>
                        </a:rPr>
                        <a:t>stają się </a:t>
                      </a:r>
                      <a:r>
                        <a:rPr lang="pl-PL" sz="1100" dirty="0" smtClean="0">
                          <a:effectLst/>
                        </a:rPr>
                        <a:t>jaśniejsze i bardziej </a:t>
                      </a:r>
                      <a:r>
                        <a:rPr lang="pl-PL" sz="1100" dirty="0">
                          <a:effectLst/>
                        </a:rPr>
                        <a:t>zwarte. Wiele typowych czynności, których wymagają efektywne kierowanie </a:t>
                      </a:r>
                      <a:r>
                        <a:rPr lang="pl-PL" sz="1100" dirty="0" smtClean="0">
                          <a:effectLst/>
                        </a:rPr>
                        <a:t>klasą i nauczanie</a:t>
                      </a:r>
                      <a:r>
                        <a:rPr lang="pl-PL" sz="1100" dirty="0">
                          <a:effectLst/>
                        </a:rPr>
                        <a:t>, wykonuje nawykowo.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</a:tr>
              <a:tr h="1485539">
                <a:tc>
                  <a:txBody>
                    <a:bodyPr/>
                    <a:lstStyle/>
                    <a:p>
                      <a:pPr marR="539750" algn="l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Nastawienie na ucznia.</a:t>
                      </a:r>
                      <a:endParaRPr lang="pl-PL" sz="1000" dirty="0">
                        <a:effectLst/>
                      </a:endParaRPr>
                    </a:p>
                    <a:p>
                      <a:pPr marR="539750" algn="l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Nauczyciel osiąga zawodową dojrzałość, umie poradzić </a:t>
                      </a:r>
                      <a:r>
                        <a:rPr lang="pl-PL" sz="1100" dirty="0" smtClean="0">
                          <a:effectLst/>
                        </a:rPr>
                        <a:t>sobie z sytuacją dydaktyczną i wychowawczą</a:t>
                      </a:r>
                      <a:r>
                        <a:rPr lang="pl-PL" sz="1100" dirty="0">
                          <a:effectLst/>
                        </a:rPr>
                        <a:t>. Sięga po bardziej złożone </a:t>
                      </a:r>
                      <a:r>
                        <a:rPr lang="pl-PL" sz="1100" dirty="0" smtClean="0">
                          <a:effectLst/>
                        </a:rPr>
                        <a:t>kwestie i zaczyna </a:t>
                      </a:r>
                      <a:r>
                        <a:rPr lang="pl-PL" sz="1100" dirty="0">
                          <a:effectLst/>
                        </a:rPr>
                        <a:t>zastanawiać się nad </a:t>
                      </a:r>
                      <a:r>
                        <a:rPr lang="pl-PL" sz="1100" dirty="0" smtClean="0">
                          <a:effectLst/>
                        </a:rPr>
                        <a:t>społecznymi i emocjonalnymi </a:t>
                      </a:r>
                      <a:r>
                        <a:rPr lang="pl-PL" sz="1100" dirty="0">
                          <a:effectLst/>
                        </a:rPr>
                        <a:t>potrzebami uczniów, własną rzetelnością, zgodnością między </a:t>
                      </a:r>
                      <a:r>
                        <a:rPr lang="pl-PL" sz="1100" dirty="0" smtClean="0">
                          <a:effectLst/>
                        </a:rPr>
                        <a:t>strategiami  </a:t>
                      </a:r>
                      <a:r>
                        <a:rPr lang="pl-PL" sz="1100" dirty="0">
                          <a:effectLst/>
                        </a:rPr>
                        <a:t>a potrzebami uczniów.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R="539750" algn="l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Etap biegłości.</a:t>
                      </a:r>
                      <a:endParaRPr lang="pl-PL" sz="1000" dirty="0">
                        <a:effectLst/>
                      </a:endParaRPr>
                    </a:p>
                    <a:p>
                      <a:pPr marR="539750" algn="l">
                        <a:lnSpc>
                          <a:spcPct val="150000"/>
                        </a:lnSpc>
                      </a:pPr>
                      <a:r>
                        <a:rPr lang="pl-PL" sz="1100" dirty="0">
                          <a:effectLst/>
                        </a:rPr>
                        <a:t>Nauczyciel działa </a:t>
                      </a:r>
                      <a:r>
                        <a:rPr lang="pl-PL" sz="1100" dirty="0" smtClean="0">
                          <a:effectLst/>
                        </a:rPr>
                        <a:t>skutecznie i rutynowo</a:t>
                      </a:r>
                      <a:r>
                        <a:rPr lang="pl-PL" sz="1100" dirty="0">
                          <a:effectLst/>
                        </a:rPr>
                        <a:t>. Kieruje swoją energią </a:t>
                      </a:r>
                      <a:r>
                        <a:rPr lang="pl-PL" sz="1100" baseline="0" dirty="0" smtClean="0">
                          <a:effectLst/>
                        </a:rPr>
                        <a:t> </a:t>
                      </a:r>
                      <a:r>
                        <a:rPr lang="pl-PL" sz="1100" dirty="0" smtClean="0">
                          <a:effectLst/>
                        </a:rPr>
                        <a:t>i umiejętności </a:t>
                      </a:r>
                      <a:r>
                        <a:rPr lang="pl-PL" sz="1100" dirty="0">
                          <a:effectLst/>
                        </a:rPr>
                        <a:t>na rzeczywiste potrzeby uczniów. Stara się doskonalić nauczanie, stosując szerszy repertuar </a:t>
                      </a:r>
                      <a:r>
                        <a:rPr lang="pl-PL" sz="1100" dirty="0" smtClean="0">
                          <a:effectLst/>
                        </a:rPr>
                        <a:t>metod i strategii</a:t>
                      </a:r>
                      <a:r>
                        <a:rPr lang="pl-PL" sz="1100" dirty="0">
                          <a:effectLst/>
                        </a:rPr>
                        <a:t>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</a:tr>
            </a:tbl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6322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1503680"/>
            <a:ext cx="9811407" cy="4223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Co to są strategie uczenia się?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działania, zachowania, kroki, </a:t>
            </a:r>
            <a:r>
              <a:rPr lang="pl-PL" dirty="0" smtClean="0"/>
              <a:t>techniki i środki</a:t>
            </a:r>
            <a:r>
              <a:rPr lang="pl-PL" dirty="0"/>
              <a:t>, które </a:t>
            </a:r>
            <a:r>
              <a:rPr lang="pl-PL" dirty="0" smtClean="0"/>
              <a:t>pomagają w uczeniu </a:t>
            </a:r>
            <a:r>
              <a:rPr lang="pl-PL" dirty="0"/>
              <a:t>się (Oxford, 1993). </a:t>
            </a:r>
          </a:p>
          <a:p>
            <a:r>
              <a:rPr lang="pl-PL" dirty="0" smtClean="0"/>
              <a:t>myśli i zachowania</a:t>
            </a:r>
            <a:r>
              <a:rPr lang="pl-PL" dirty="0"/>
              <a:t>, pomagające uczącym zrozumieć, </a:t>
            </a:r>
            <a:r>
              <a:rPr lang="pl-PL" dirty="0" smtClean="0"/>
              <a:t>zapamiętać i przywołać </a:t>
            </a:r>
            <a:r>
              <a:rPr lang="pl-PL" dirty="0"/>
              <a:t>nowe informacje (</a:t>
            </a:r>
            <a:r>
              <a:rPr lang="pl-PL" dirty="0" err="1"/>
              <a:t>O’Malley</a:t>
            </a:r>
            <a:r>
              <a:rPr lang="pl-PL" dirty="0"/>
              <a:t>, </a:t>
            </a:r>
            <a:r>
              <a:rPr lang="pl-PL" dirty="0" err="1"/>
              <a:t>Chamot</a:t>
            </a:r>
            <a:r>
              <a:rPr lang="pl-PL" dirty="0"/>
              <a:t>, 1990).</a:t>
            </a:r>
          </a:p>
          <a:p>
            <a:r>
              <a:rPr lang="pl-PL" dirty="0"/>
              <a:t>czynności świadomie wybierane przez </a:t>
            </a:r>
            <a:r>
              <a:rPr lang="pl-PL" dirty="0" smtClean="0"/>
              <a:t>uczniów w celu </a:t>
            </a:r>
            <a:r>
              <a:rPr lang="pl-PL" dirty="0"/>
              <a:t>regulowania własnego procesu uczenia się” (Griffiths, 2008: 86).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85552"/>
            <a:ext cx="7327261" cy="1470637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922282" y="0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3525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85551"/>
            <a:ext cx="7327261" cy="1470637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052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STRATEGIE NAUCZANIA/UCZENIA SIĘ SPRZYJAJĄCE KSZTAŁTOWANIU KOMPETENCJI MATEMATYCZNO-PRZYRODNICZYCH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00983"/>
              </p:ext>
            </p:extLst>
          </p:nvPr>
        </p:nvGraphicFramePr>
        <p:xfrm>
          <a:off x="3204593" y="2409358"/>
          <a:ext cx="4913194" cy="3088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3194"/>
              </a:tblGrid>
              <a:tr h="617743">
                <a:tc>
                  <a:txBody>
                    <a:bodyPr/>
                    <a:lstStyle/>
                    <a:p>
                      <a:pPr marR="5397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Strategie uczenia się/nauczania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17743">
                <a:tc>
                  <a:txBody>
                    <a:bodyPr/>
                    <a:lstStyle/>
                    <a:p>
                      <a:pPr marR="5397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Asocjacyjna</a:t>
                      </a:r>
                      <a:r>
                        <a:rPr lang="pl-PL" sz="1200" dirty="0">
                          <a:effectLst/>
                        </a:rPr>
                        <a:t> ( uczenie się przez odkrywanie)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7743">
                <a:tc>
                  <a:txBody>
                    <a:bodyPr/>
                    <a:lstStyle/>
                    <a:p>
                      <a:pPr marR="5397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Problemowa</a:t>
                      </a:r>
                      <a:r>
                        <a:rPr lang="pl-PL" sz="1200" dirty="0">
                          <a:effectLst/>
                        </a:rPr>
                        <a:t> ( uczenie się przez przyswajanie)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7743">
                <a:tc>
                  <a:txBody>
                    <a:bodyPr/>
                    <a:lstStyle/>
                    <a:p>
                      <a:pPr marR="5397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Emocjonalna </a:t>
                      </a:r>
                      <a:r>
                        <a:rPr lang="pl-PL" sz="1200" dirty="0">
                          <a:effectLst/>
                        </a:rPr>
                        <a:t>( uczenie się przez przeżywanie)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7743">
                <a:tc>
                  <a:txBody>
                    <a:bodyPr/>
                    <a:lstStyle/>
                    <a:p>
                      <a:pPr marR="5397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Operacyjna</a:t>
                      </a:r>
                      <a:r>
                        <a:rPr lang="pl-PL" sz="1200" dirty="0">
                          <a:effectLst/>
                        </a:rPr>
                        <a:t> ( uczenie się przez działanie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1540" y="170973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946624" y="5105854"/>
            <a:ext cx="10515600" cy="512065"/>
          </a:xfrm>
        </p:spPr>
        <p:txBody>
          <a:bodyPr>
            <a:normAutofit fontScale="62500" lnSpcReduction="20000"/>
          </a:bodyPr>
          <a:lstStyle/>
          <a:p>
            <a:endParaRPr lang="pl-PL" dirty="0"/>
          </a:p>
          <a:p>
            <a:r>
              <a:rPr lang="pl-PL" sz="1700" dirty="0"/>
              <a:t>Źródło: D. Dziamska  „Edukacja przez ruch. Wielokierunkowy rozwój dziecka.  Zabawy przygotowujące do nauki czynności złożonych”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85552"/>
            <a:ext cx="7327261" cy="14706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A4668E15-0286-4454-B852-E8CBD523DA5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7442" y="1186435"/>
            <a:ext cx="7777116" cy="421183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222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6636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861265" y="3887808"/>
            <a:ext cx="2325768" cy="166939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5835" y="2592044"/>
            <a:ext cx="3329361" cy="2959051"/>
          </a:xfrm>
          <a:prstGeom prst="rect">
            <a:avLst/>
          </a:prstGeom>
        </p:spPr>
      </p:pic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865834" y="1126017"/>
            <a:ext cx="3760001" cy="313192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91593" y="1512918"/>
            <a:ext cx="3312130" cy="162366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5836" y="4001109"/>
            <a:ext cx="2354891" cy="154998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9982" y="1390375"/>
            <a:ext cx="861065" cy="1193356"/>
          </a:xfrm>
          <a:prstGeom prst="rect">
            <a:avLst/>
          </a:prstGeom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922282" y="0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8850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96569"/>
            <a:ext cx="7327261" cy="145962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433015" y="930880"/>
            <a:ext cx="9594376" cy="402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790700" algn="l"/>
              </a:tabLst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Stosując strategię oceniania kształtującego ukierunkowanego na rozwijanie kompetencji matematyczno-przyrodniczych najistotniejsze jest:</a:t>
            </a:r>
            <a:endParaRPr lang="pl-P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8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określanie i wyjaśnianie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uczniom celów uczenia się oraz kryteriów sukcesu 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związanych z kształceniem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kompetencji matematyczno-przyrodniczych;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8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organizowanie w klasie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dyskusji, zadawanie 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pytań i zadań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mających na celu ustalenie, 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i jak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uczniowie rozwijają swoje kompetencje matematyczno-przyrodnicze;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8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udzielanie uczniom informacji zwrotnych, które sprzyjają rozwijaniu kompetencji matematyczno-przyrodniczych.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3383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="" xmlns:a16="http://schemas.microsoft.com/office/drawing/2014/main" id="{28B0834E-C892-4349-A22C-1329162D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399"/>
            <a:ext cx="10515600" cy="660959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Istota </a:t>
            </a:r>
            <a:r>
              <a:rPr lang="pl-PL" sz="3600" b="1" dirty="0"/>
              <a:t>oceniania kształtującego: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896726"/>
              </p:ext>
            </p:extLst>
          </p:nvPr>
        </p:nvGraphicFramePr>
        <p:xfrm>
          <a:off x="794132" y="1631082"/>
          <a:ext cx="3952760" cy="3788680"/>
        </p:xfrm>
        <a:graphic>
          <a:graphicData uri="http://schemas.openxmlformats.org/drawingml/2006/table">
            <a:tbl>
              <a:tblPr firstRow="1" firstCol="1" bandRow="1"/>
              <a:tblGrid>
                <a:gridCol w="3952760"/>
              </a:tblGrid>
              <a:tr h="473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pl-PL" sz="20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3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pl-PL" sz="20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NACOBEZU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3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pl-PL" sz="20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INFORMACJA ZWROTNA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3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pl-PL" sz="20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KSZTAŁTUJACA/SUMUJĄCA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3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pl-PL" sz="20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WSPÓŁPRACA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3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pl-PL" sz="20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PYTANIA KLUCZOWE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3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pl-PL" sz="20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PYTANIA ANGAŻUJĄCE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3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pl-PL" sz="20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SAMOOCENA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7399" y="1463359"/>
            <a:ext cx="5718334" cy="4065788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649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="" xmlns:a16="http://schemas.microsoft.com/office/drawing/2014/main" id="{E03F351D-BAB8-4B2C-B278-CA5CCBEAB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70437"/>
          </a:xfrm>
        </p:spPr>
        <p:txBody>
          <a:bodyPr>
            <a:normAutofit/>
          </a:bodyPr>
          <a:lstStyle/>
          <a:p>
            <a:pPr algn="l"/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10" name="Podtytuł 9">
            <a:extLst>
              <a:ext uri="{FF2B5EF4-FFF2-40B4-BE49-F238E27FC236}">
                <a16:creationId xmlns="" xmlns:a16="http://schemas.microsoft.com/office/drawing/2014/main" id="{42E92EB8-8647-41B4-84BA-22AF69DEC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8400"/>
            <a:ext cx="9144000" cy="1098688"/>
          </a:xfrm>
        </p:spPr>
        <p:txBody>
          <a:bodyPr/>
          <a:lstStyle/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85552"/>
            <a:ext cx="7327261" cy="147063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3D84E1F9-DE5B-451A-9690-4E9EA6C6E18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9309" y="5169523"/>
            <a:ext cx="5121676" cy="3016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0693" y="1604475"/>
            <a:ext cx="4360691" cy="289181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30496" y="885012"/>
            <a:ext cx="4608392" cy="4001244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634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000" y="1280565"/>
            <a:ext cx="11226800" cy="41273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b="1" dirty="0"/>
              <a:t>Co sprzyja </a:t>
            </a:r>
            <a:r>
              <a:rPr lang="pl-PL" b="1" dirty="0" smtClean="0"/>
              <a:t>kształtowaniu i rozwijaniu </a:t>
            </a:r>
            <a:r>
              <a:rPr lang="pl-PL" b="1" dirty="0"/>
              <a:t>postawy innowacyjności u uczniów?</a:t>
            </a:r>
          </a:p>
          <a:p>
            <a:pPr lvl="0"/>
            <a:r>
              <a:rPr lang="pl-PL" dirty="0"/>
              <a:t>uczenie przez </a:t>
            </a:r>
            <a:r>
              <a:rPr lang="pl-PL" dirty="0" smtClean="0"/>
              <a:t>doświadczenia i eksperymentowanie</a:t>
            </a:r>
            <a:r>
              <a:rPr lang="pl-PL" dirty="0"/>
              <a:t>;</a:t>
            </a:r>
          </a:p>
          <a:p>
            <a:pPr lvl="0"/>
            <a:r>
              <a:rPr lang="pl-PL" dirty="0"/>
              <a:t>wycofywanie wsparcia aż do osiągnięcia przez dziecko </a:t>
            </a:r>
            <a:r>
              <a:rPr lang="pl-PL" dirty="0" smtClean="0"/>
              <a:t>samodzielności w działaniu</a:t>
            </a:r>
            <a:r>
              <a:rPr lang="pl-PL" dirty="0"/>
              <a:t>;</a:t>
            </a:r>
          </a:p>
          <a:p>
            <a:pPr lvl="0"/>
            <a:r>
              <a:rPr lang="pl-PL" dirty="0"/>
              <a:t>wykorzystanie aktualnie rozwijających się procesów poznawczych dziecka;</a:t>
            </a:r>
          </a:p>
          <a:p>
            <a:pPr lvl="0"/>
            <a:r>
              <a:rPr lang="pl-PL" dirty="0"/>
              <a:t>stwarzanie warunków do eksploracji środowiska;</a:t>
            </a:r>
          </a:p>
          <a:p>
            <a:pPr lvl="0"/>
            <a:r>
              <a:rPr lang="pl-PL" dirty="0"/>
              <a:t>stwarzanie warunków do popełniania błędów – ocenianie kształtujące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671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317</Words>
  <Application>Microsoft Office PowerPoint</Application>
  <PresentationFormat>Panoramiczny</PresentationFormat>
  <Paragraphs>119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Symbol</vt:lpstr>
      <vt:lpstr>Times New Roman</vt:lpstr>
      <vt:lpstr>Wingdings</vt:lpstr>
      <vt:lpstr>Motyw pakietu Office</vt:lpstr>
      <vt:lpstr>Prezentacja programu PowerPoint</vt:lpstr>
      <vt:lpstr>      DOSKONALENIE TRENERÓW WSPOMAGANIA OŚWIATY  POWR.02.10.00-00-7015/17</vt:lpstr>
      <vt:lpstr>      </vt:lpstr>
      <vt:lpstr>     </vt:lpstr>
      <vt:lpstr>      DOSKONALENIE TRENERÓW WSPOMAGANIA OŚWIATY  POWR.02.10.00-00-7015/17</vt:lpstr>
      <vt:lpstr>      DOSKONALENIE TRENERÓW WSPOMAGANIA OŚWIATY  POWR.02.10.00-00-7015/17</vt:lpstr>
      <vt:lpstr>  Istota oceniania kształtującego: </vt:lpstr>
      <vt:lpstr>       </vt:lpstr>
      <vt:lpstr> </vt:lpstr>
      <vt:lpstr>     </vt:lpstr>
      <vt:lpstr>      </vt:lpstr>
      <vt:lpstr>      </vt:lpstr>
      <vt:lpstr>Prezentacja programu PowerPoint</vt:lpstr>
      <vt:lpstr>      </vt:lpstr>
      <vt:lpstr>      </vt:lpstr>
      <vt:lpstr>Modele rozwoju zawodowego: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Beata Nadarzyńska</cp:lastModifiedBy>
  <cp:revision>61</cp:revision>
  <dcterms:created xsi:type="dcterms:W3CDTF">2018-12-02T13:14:09Z</dcterms:created>
  <dcterms:modified xsi:type="dcterms:W3CDTF">2019-01-21T16:16:08Z</dcterms:modified>
</cp:coreProperties>
</file>